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5" r:id="rId3"/>
    <p:sldId id="257" r:id="rId4"/>
    <p:sldId id="262" r:id="rId5"/>
    <p:sldId id="258" r:id="rId6"/>
    <p:sldId id="259" r:id="rId7"/>
    <p:sldId id="260" r:id="rId8"/>
    <p:sldId id="263" r:id="rId9"/>
    <p:sldId id="264" r:id="rId10"/>
    <p:sldId id="267" r:id="rId11"/>
    <p:sldId id="265" r:id="rId12"/>
    <p:sldId id="266" r:id="rId13"/>
    <p:sldId id="268" r:id="rId14"/>
    <p:sldId id="271" r:id="rId15"/>
    <p:sldId id="273" r:id="rId16"/>
    <p:sldId id="272" r:id="rId17"/>
    <p:sldId id="269" r:id="rId18"/>
    <p:sldId id="274" r:id="rId19"/>
    <p:sldId id="270" r:id="rId20"/>
  </p:sldIdLst>
  <p:sldSz cx="9144000" cy="6858000" type="screen4x3"/>
  <p:notesSz cx="6807200" cy="9939338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1FC98-11DB-4664-8E2E-E9AAF75D5405}" type="datetimeFigureOut">
              <a:rPr lang="en-AU" smtClean="0"/>
              <a:t>21/03/2023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ECF85-F98E-41CE-8ABD-F2B28E7BE4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3407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95300-1F99-4382-B7A1-E73BDDC07E0B}" type="datetimeFigureOut">
              <a:rPr lang="en-AU" smtClean="0"/>
              <a:pPr/>
              <a:t>21/03/2023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3F30C-354A-4219-B091-6E0610FED94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2414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F30C-354A-4219-B091-6E0610FED949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8407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F30C-354A-4219-B091-6E0610FED949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3415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F30C-354A-4219-B091-6E0610FED949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5173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F30C-354A-4219-B091-6E0610FED949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896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F30C-354A-4219-B091-6E0610FED949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8987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F30C-354A-4219-B091-6E0610FED949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5245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F30C-354A-4219-B091-6E0610FED949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016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F30C-354A-4219-B091-6E0610FED949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4974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F30C-354A-4219-B091-6E0610FED949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060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F30C-354A-4219-B091-6E0610FED949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1610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F30C-354A-4219-B091-6E0610FED949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7324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F30C-354A-4219-B091-6E0610FED949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024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F30C-354A-4219-B091-6E0610FED949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7360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F30C-354A-4219-B091-6E0610FED949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953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5CB73C-DDB3-4E81-86F4-2483148E9607}" type="datetimeFigureOut">
              <a:rPr lang="en-AU" smtClean="0"/>
              <a:pPr/>
              <a:t>21/03/2023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E6DB431-1E48-4911-B53B-A246AAA7665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B73C-DDB3-4E81-86F4-2483148E9607}" type="datetimeFigureOut">
              <a:rPr lang="en-AU" smtClean="0"/>
              <a:pPr/>
              <a:t>21/03/2023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B431-1E48-4911-B53B-A246AAA7665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B73C-DDB3-4E81-86F4-2483148E9607}" type="datetimeFigureOut">
              <a:rPr lang="en-AU" smtClean="0"/>
              <a:pPr/>
              <a:t>21/03/2023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B431-1E48-4911-B53B-A246AAA7665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B73C-DDB3-4E81-86F4-2483148E9607}" type="datetimeFigureOut">
              <a:rPr lang="en-AU" smtClean="0"/>
              <a:pPr/>
              <a:t>21/03/2023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B431-1E48-4911-B53B-A246AAA7665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B73C-DDB3-4E81-86F4-2483148E9607}" type="datetimeFigureOut">
              <a:rPr lang="en-AU" smtClean="0"/>
              <a:pPr/>
              <a:t>21/03/2023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B431-1E48-4911-B53B-A246AAA7665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B73C-DDB3-4E81-86F4-2483148E9607}" type="datetimeFigureOut">
              <a:rPr lang="en-AU" smtClean="0"/>
              <a:pPr/>
              <a:t>21/03/2023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B431-1E48-4911-B53B-A246AAA7665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B73C-DDB3-4E81-86F4-2483148E9607}" type="datetimeFigureOut">
              <a:rPr lang="en-AU" smtClean="0"/>
              <a:pPr/>
              <a:t>21/03/2023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B431-1E48-4911-B53B-A246AAA7665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B73C-DDB3-4E81-86F4-2483148E9607}" type="datetimeFigureOut">
              <a:rPr lang="en-AU" smtClean="0"/>
              <a:pPr/>
              <a:t>21/03/2023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B431-1E48-4911-B53B-A246AAA7665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B73C-DDB3-4E81-86F4-2483148E9607}" type="datetimeFigureOut">
              <a:rPr lang="en-AU" smtClean="0"/>
              <a:pPr/>
              <a:t>21/03/2023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B431-1E48-4911-B53B-A246AAA7665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35CB73C-DDB3-4E81-86F4-2483148E9607}" type="datetimeFigureOut">
              <a:rPr lang="en-AU" smtClean="0"/>
              <a:pPr/>
              <a:t>21/03/2023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B431-1E48-4911-B53B-A246AAA7665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5CB73C-DDB3-4E81-86F4-2483148E9607}" type="datetimeFigureOut">
              <a:rPr lang="en-AU" smtClean="0"/>
              <a:pPr/>
              <a:t>21/03/2023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E6DB431-1E48-4911-B53B-A246AAA7665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b="0" i="0" u="none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5CB73C-DDB3-4E81-86F4-2483148E9607}" type="datetimeFigureOut">
              <a:rPr lang="en-AU" smtClean="0"/>
              <a:pPr/>
              <a:t>21/03/2023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E6DB431-1E48-4911-B53B-A246AAA7665B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i="0" u="none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Wd_hoXy15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855968" cy="106318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/>
            <a:r>
              <a:rPr lang="en-AU" sz="60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CURRICULUM @ STHS</a:t>
            </a:r>
          </a:p>
        </p:txBody>
      </p:sp>
      <p:pic>
        <p:nvPicPr>
          <p:cNvPr id="7" name="Picture 6" descr="U:\Desktop\logo stuff from ed\STHS-badge-logo-web-FINA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27898"/>
            <a:ext cx="792088" cy="1063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22972770-A882-C145-C313-4C864EC68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4392488" cy="2927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4197" y="1244590"/>
            <a:ext cx="8229600" cy="4162467"/>
          </a:xfrm>
        </p:spPr>
        <p:txBody>
          <a:bodyPr/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The school has a large program of activities for students.</a:t>
            </a:r>
          </a:p>
          <a:p>
            <a:pPr>
              <a:buNone/>
            </a:pPr>
            <a:endParaRPr lang="en-AU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These are advertised on the schools intranet, on the daily bulletin, on the weekly ‘What’s On’ poster and in </a:t>
            </a:r>
            <a:r>
              <a:rPr lang="en-AU" i="1" dirty="0">
                <a:latin typeface="Calibri" panose="020F0502020204030204" pitchFamily="34" charset="0"/>
                <a:cs typeface="Calibri" panose="020F0502020204030204" pitchFamily="34" charset="0"/>
              </a:rPr>
              <a:t>Tech Talk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None/>
            </a:pPr>
            <a:endParaRPr lang="en-A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All students are encouraged to immerse themselves in activities that interest them.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4197" y="102777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AU" sz="54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Beyond the Curriculum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ABDF1-9E48-049E-9F89-3B0C9D8D66A6}"/>
              </a:ext>
            </a:extLst>
          </p:cNvPr>
          <p:cNvSpPr txBox="1"/>
          <p:nvPr/>
        </p:nvSpPr>
        <p:spPr>
          <a:xfrm rot="598361">
            <a:off x="2936495" y="6014898"/>
            <a:ext cx="244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i="1" dirty="0">
                <a:solidFill>
                  <a:schemeClr val="accent6"/>
                </a:solidFill>
                <a:latin typeface="Audiowide" panose="02000503000000020004" pitchFamily="2" charset="0"/>
              </a:rPr>
              <a:t>DEBATING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0C014E-59FA-8633-B959-8CC1F6071798}"/>
              </a:ext>
            </a:extLst>
          </p:cNvPr>
          <p:cNvSpPr txBox="1"/>
          <p:nvPr/>
        </p:nvSpPr>
        <p:spPr>
          <a:xfrm rot="738765">
            <a:off x="6127429" y="501942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accent6"/>
                </a:solidFill>
                <a:latin typeface="Stencil" panose="040409050D0802020404" pitchFamily="82" charset="0"/>
              </a:rPr>
              <a:t>ENVIRONMENT TEAM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6B848-B74D-B590-B9A8-84F4912AC3E7}"/>
              </a:ext>
            </a:extLst>
          </p:cNvPr>
          <p:cNvSpPr txBox="1"/>
          <p:nvPr/>
        </p:nvSpPr>
        <p:spPr>
          <a:xfrm>
            <a:off x="6875707" y="4365590"/>
            <a:ext cx="253374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anose="020A0A07050505020404" pitchFamily="18" charset="0"/>
              </a:rPr>
              <a:t>INTERACT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FF61A0-47A3-31AA-2CB3-08B1494C07C8}"/>
              </a:ext>
            </a:extLst>
          </p:cNvPr>
          <p:cNvSpPr txBox="1"/>
          <p:nvPr/>
        </p:nvSpPr>
        <p:spPr>
          <a:xfrm>
            <a:off x="1720428" y="5606657"/>
            <a:ext cx="1366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ncing Script" panose="03080600040507000D00" pitchFamily="66" charset="0"/>
              </a:rPr>
              <a:t>CHESS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8B0872-96ED-F0A0-E02F-7525E636F0B9}"/>
              </a:ext>
            </a:extLst>
          </p:cNvPr>
          <p:cNvSpPr txBox="1"/>
          <p:nvPr/>
        </p:nvSpPr>
        <p:spPr>
          <a:xfrm>
            <a:off x="6372200" y="585350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accent4"/>
                </a:solidFill>
                <a:latin typeface="Snap ITC" panose="04040A07060A02020202" pitchFamily="82" charset="0"/>
              </a:rPr>
              <a:t>DUKE of EDINBURGH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D92116-D249-789E-D8BB-16C3F9DBE21A}"/>
              </a:ext>
            </a:extLst>
          </p:cNvPr>
          <p:cNvSpPr txBox="1"/>
          <p:nvPr/>
        </p:nvSpPr>
        <p:spPr>
          <a:xfrm rot="21006903">
            <a:off x="626795" y="4817852"/>
            <a:ext cx="1699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accent6"/>
                </a:solidFill>
                <a:latin typeface="Bernard MT Condensed" panose="02050806060905020404" pitchFamily="18" charset="0"/>
              </a:rPr>
              <a:t>STUDENT REPRESENTATIVE COUNCIL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B8C666-14DB-790C-F6FB-14FE327D4040}"/>
              </a:ext>
            </a:extLst>
          </p:cNvPr>
          <p:cNvSpPr txBox="1"/>
          <p:nvPr/>
        </p:nvSpPr>
        <p:spPr>
          <a:xfrm rot="21324019">
            <a:off x="3761686" y="4892113"/>
            <a:ext cx="1769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accent4"/>
                </a:solidFill>
                <a:latin typeface="Jumble" panose="020B0604020202020204" pitchFamily="2" charset="0"/>
              </a:rPr>
              <a:t>WYKEHAM AWARD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CD7A93-24EF-9789-1950-3CBC7BC6A7B9}"/>
              </a:ext>
            </a:extLst>
          </p:cNvPr>
          <p:cNvSpPr txBox="1"/>
          <p:nvPr/>
        </p:nvSpPr>
        <p:spPr>
          <a:xfrm rot="470049">
            <a:off x="5579461" y="5405268"/>
            <a:ext cx="92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Music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4E840C-817E-CA0A-5E7A-11F55CA267BA}"/>
              </a:ext>
            </a:extLst>
          </p:cNvPr>
          <p:cNvSpPr txBox="1"/>
          <p:nvPr/>
        </p:nvSpPr>
        <p:spPr>
          <a:xfrm>
            <a:off x="2451198" y="4931039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accent6"/>
                </a:solidFill>
                <a:latin typeface="Snap ITC" panose="04040A07060A02020202" pitchFamily="82" charset="0"/>
              </a:rPr>
              <a:t>MEDIA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995D3C-D892-2AC1-3C9D-2D863C47C7A0}"/>
              </a:ext>
            </a:extLst>
          </p:cNvPr>
          <p:cNvSpPr txBox="1"/>
          <p:nvPr/>
        </p:nvSpPr>
        <p:spPr>
          <a:xfrm rot="20878852">
            <a:off x="5448460" y="5945196"/>
            <a:ext cx="984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>
                <a:solidFill>
                  <a:schemeClr val="accent6"/>
                </a:solidFill>
                <a:latin typeface="Dancing Script" panose="03080600040507000D00" pitchFamily="66" charset="0"/>
              </a:rPr>
              <a:t>sport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>
        <p:fade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rmAutofit/>
          </a:bodyPr>
          <a:lstStyle/>
          <a:p>
            <a:r>
              <a:rPr lang="en-AU" sz="2400" dirty="0"/>
              <a:t>Leadership and Peer Support</a:t>
            </a:r>
            <a:br>
              <a:rPr lang="en-AU" sz="2400" dirty="0"/>
            </a:br>
            <a:endParaRPr lang="en-AU" sz="2400" dirty="0"/>
          </a:p>
          <a:p>
            <a:r>
              <a:rPr lang="en-AU" sz="2400" dirty="0"/>
              <a:t>Music – Instrument Tuition, Bands, Choir</a:t>
            </a:r>
            <a:br>
              <a:rPr lang="en-AU" sz="2400" dirty="0"/>
            </a:br>
            <a:endParaRPr lang="en-AU" sz="2400" dirty="0"/>
          </a:p>
          <a:p>
            <a:r>
              <a:rPr lang="en-AU" sz="2400" dirty="0"/>
              <a:t>Environment Team – Enhancing our School</a:t>
            </a:r>
            <a:br>
              <a:rPr lang="en-AU" sz="2400" dirty="0"/>
            </a:br>
            <a:endParaRPr lang="en-AU" sz="2400" dirty="0"/>
          </a:p>
          <a:p>
            <a:r>
              <a:rPr lang="en-AU" sz="2400" dirty="0"/>
              <a:t>Interact – Volunteering and Charity work</a:t>
            </a:r>
            <a:br>
              <a:rPr lang="en-AU" sz="2400" dirty="0"/>
            </a:br>
            <a:endParaRPr lang="en-AU" sz="2400" dirty="0"/>
          </a:p>
          <a:p>
            <a:r>
              <a:rPr lang="en-AU" sz="2400" dirty="0"/>
              <a:t>Sound and Light Team and the Digital Media Team</a:t>
            </a:r>
          </a:p>
          <a:p>
            <a:pPr marL="109728" indent="0"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AU" sz="54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Beyond the Curriculum</a:t>
            </a:r>
          </a:p>
        </p:txBody>
      </p:sp>
      <p:pic>
        <p:nvPicPr>
          <p:cNvPr id="7" name="Graphic 6" descr="Open hand outline">
            <a:extLst>
              <a:ext uri="{FF2B5EF4-FFF2-40B4-BE49-F238E27FC236}">
                <a16:creationId xmlns:a16="http://schemas.microsoft.com/office/drawing/2014/main" id="{4F561CC6-4332-ACF0-1D7A-B9669C450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4088" y="1556792"/>
            <a:ext cx="720080" cy="720080"/>
          </a:xfrm>
          <a:prstGeom prst="rect">
            <a:avLst/>
          </a:prstGeom>
        </p:spPr>
      </p:pic>
      <p:pic>
        <p:nvPicPr>
          <p:cNvPr id="9" name="Graphic 8" descr="Treble clef with solid fill">
            <a:extLst>
              <a:ext uri="{FF2B5EF4-FFF2-40B4-BE49-F238E27FC236}">
                <a16:creationId xmlns:a16="http://schemas.microsoft.com/office/drawing/2014/main" id="{F4CAA856-6DA2-3A1D-969A-10A554D444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48264" y="2381436"/>
            <a:ext cx="626368" cy="626368"/>
          </a:xfrm>
          <a:prstGeom prst="rect">
            <a:avLst/>
          </a:prstGeom>
        </p:spPr>
      </p:pic>
      <p:pic>
        <p:nvPicPr>
          <p:cNvPr id="11" name="Graphic 10" descr="Plant outline">
            <a:extLst>
              <a:ext uri="{FF2B5EF4-FFF2-40B4-BE49-F238E27FC236}">
                <a16:creationId xmlns:a16="http://schemas.microsoft.com/office/drawing/2014/main" id="{5D3AE7E6-5FA8-0462-1F5F-E5F8F2A8F8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63006" y="3115816"/>
            <a:ext cx="626368" cy="626368"/>
          </a:xfrm>
          <a:prstGeom prst="rect">
            <a:avLst/>
          </a:prstGeom>
        </p:spPr>
      </p:pic>
      <p:pic>
        <p:nvPicPr>
          <p:cNvPr id="13" name="Graphic 12" descr="Cheers with solid fill">
            <a:extLst>
              <a:ext uri="{FF2B5EF4-FFF2-40B4-BE49-F238E27FC236}">
                <a16:creationId xmlns:a16="http://schemas.microsoft.com/office/drawing/2014/main" id="{4411800F-CBC0-7646-4C0A-065FE6232E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11196" y="4077072"/>
            <a:ext cx="626368" cy="626368"/>
          </a:xfrm>
          <a:prstGeom prst="rect">
            <a:avLst/>
          </a:prstGeom>
        </p:spPr>
      </p:pic>
      <p:pic>
        <p:nvPicPr>
          <p:cNvPr id="15" name="Graphic 14" descr="Presentation with media outline">
            <a:extLst>
              <a:ext uri="{FF2B5EF4-FFF2-40B4-BE49-F238E27FC236}">
                <a16:creationId xmlns:a16="http://schemas.microsoft.com/office/drawing/2014/main" id="{56FA493E-8E2C-8F6E-9844-7A0C5FFE18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15753" y="4797152"/>
            <a:ext cx="720080" cy="720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306483"/>
          </a:xfrm>
        </p:spPr>
        <p:txBody>
          <a:bodyPr/>
          <a:lstStyle/>
          <a:p>
            <a:pPr>
              <a:buNone/>
            </a:pPr>
            <a:endParaRPr lang="en-AU" dirty="0"/>
          </a:p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Public Speaking and Debating</a:t>
            </a:r>
          </a:p>
          <a:p>
            <a:pPr>
              <a:buNone/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Sport Knockout teams</a:t>
            </a:r>
          </a:p>
          <a:p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Chess</a:t>
            </a:r>
            <a:b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2500" dirty="0">
                <a:latin typeface="Calibri" panose="020F0502020204030204" pitchFamily="34" charset="0"/>
                <a:cs typeface="Calibri" panose="020F0502020204030204" pitchFamily="34" charset="0"/>
              </a:rPr>
              <a:t>Duke of Edinburgh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AU" sz="54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Beyond</a:t>
            </a:r>
            <a:r>
              <a:rPr lang="en-AU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AU" sz="54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Curriculum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356992"/>
            <a:ext cx="507656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txBody>
          <a:bodyPr/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Weekly Maths Quiz</a:t>
            </a:r>
          </a:p>
          <a:p>
            <a:pPr marL="109728" indent="0">
              <a:buNone/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Tech Tutoring </a:t>
            </a:r>
          </a:p>
          <a:p>
            <a:pPr>
              <a:buNone/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Student Representative Council</a:t>
            </a:r>
            <a:b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Library Assistants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AU" sz="54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Beyond the Curriculum</a:t>
            </a:r>
          </a:p>
        </p:txBody>
      </p:sp>
      <p:pic>
        <p:nvPicPr>
          <p:cNvPr id="5" name="Graphic 4" descr="Mathematics with solid fill">
            <a:extLst>
              <a:ext uri="{FF2B5EF4-FFF2-40B4-BE49-F238E27FC236}">
                <a16:creationId xmlns:a16="http://schemas.microsoft.com/office/drawing/2014/main" id="{2F363877-4FAF-9FC2-A845-7784337E1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9912" y="1845963"/>
            <a:ext cx="554360" cy="554360"/>
          </a:xfrm>
          <a:prstGeom prst="rect">
            <a:avLst/>
          </a:prstGeom>
        </p:spPr>
      </p:pic>
      <p:pic>
        <p:nvPicPr>
          <p:cNvPr id="7" name="Graphic 6" descr="Teacher outline">
            <a:extLst>
              <a:ext uri="{FF2B5EF4-FFF2-40B4-BE49-F238E27FC236}">
                <a16:creationId xmlns:a16="http://schemas.microsoft.com/office/drawing/2014/main" id="{928173F1-F3CC-C73A-2012-015D67E781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59832" y="2708920"/>
            <a:ext cx="648072" cy="648072"/>
          </a:xfrm>
          <a:prstGeom prst="rect">
            <a:avLst/>
          </a:prstGeom>
        </p:spPr>
      </p:pic>
      <p:pic>
        <p:nvPicPr>
          <p:cNvPr id="9" name="Graphic 8" descr="Handshake with solid fill">
            <a:extLst>
              <a:ext uri="{FF2B5EF4-FFF2-40B4-BE49-F238E27FC236}">
                <a16:creationId xmlns:a16="http://schemas.microsoft.com/office/drawing/2014/main" id="{BA7C426F-661B-9ABA-91C0-DAD911300E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36096" y="3573016"/>
            <a:ext cx="792088" cy="792088"/>
          </a:xfrm>
          <a:prstGeom prst="rect">
            <a:avLst/>
          </a:prstGeom>
        </p:spPr>
      </p:pic>
      <p:pic>
        <p:nvPicPr>
          <p:cNvPr id="11" name="Graphic 10" descr="Books on shelf outline">
            <a:extLst>
              <a:ext uri="{FF2B5EF4-FFF2-40B4-BE49-F238E27FC236}">
                <a16:creationId xmlns:a16="http://schemas.microsoft.com/office/drawing/2014/main" id="{6A4286DD-F182-77A0-712A-4B4C5D8F5B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40811" y="4457678"/>
            <a:ext cx="718553" cy="718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79381"/>
            <a:ext cx="4186808" cy="3077812"/>
          </a:xfrm>
        </p:spPr>
        <p:txBody>
          <a:bodyPr/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Digital Media Team</a:t>
            </a:r>
          </a:p>
          <a:p>
            <a:pPr marL="109728" indent="0">
              <a:buNone/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Cubing Club – </a:t>
            </a:r>
            <a:r>
              <a:rPr lang="en-AU" dirty="0" err="1">
                <a:latin typeface="Calibri" panose="020F0502020204030204" pitchFamily="34" charset="0"/>
                <a:cs typeface="Calibri" panose="020F0502020204030204" pitchFamily="34" charset="0"/>
              </a:rPr>
              <a:t>Rubix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 Cube</a:t>
            </a:r>
          </a:p>
          <a:p>
            <a:pPr marL="109728" indent="0">
              <a:buNone/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Coding Club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AU" sz="54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Beyond</a:t>
            </a:r>
            <a:r>
              <a:rPr lang="en-AU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AU" sz="54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Curriculum</a:t>
            </a:r>
          </a:p>
        </p:txBody>
      </p:sp>
      <p:pic>
        <p:nvPicPr>
          <p:cNvPr id="12" name="Picture 11" descr="A group of people looking at a whiteboard&#10;&#10;Description automatically generated with low confidence">
            <a:extLst>
              <a:ext uri="{FF2B5EF4-FFF2-40B4-BE49-F238E27FC236}">
                <a16:creationId xmlns:a16="http://schemas.microsoft.com/office/drawing/2014/main" id="{60391306-7C03-A1E7-04AA-948E9B77AB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51914" y="2352944"/>
            <a:ext cx="4611971" cy="3163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092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4969582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Awards are given to students at our yearly Presentation Day Assembly for Academic excellence.</a:t>
            </a:r>
          </a:p>
          <a:p>
            <a:pPr>
              <a:lnSpc>
                <a:spcPct val="120000"/>
              </a:lnSpc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Years 7 and 8 - Five Outstanding Academic Achievement awards are given per class.</a:t>
            </a:r>
          </a:p>
          <a:p>
            <a:pPr>
              <a:lnSpc>
                <a:spcPct val="120000"/>
              </a:lnSpc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Years 9 to 11- Awards are given for excellence in each subject</a:t>
            </a:r>
          </a:p>
          <a:p>
            <a:pPr>
              <a:lnSpc>
                <a:spcPct val="120000"/>
              </a:lnSpc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Year 12 – Awards are given based on HSC results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AU" sz="54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Academic Awards</a:t>
            </a:r>
          </a:p>
        </p:txBody>
      </p:sp>
      <p:pic>
        <p:nvPicPr>
          <p:cNvPr id="8" name="Picture 7" descr="A picture containing text, dining table&#10;&#10;Description automatically generated">
            <a:extLst>
              <a:ext uri="{FF2B5EF4-FFF2-40B4-BE49-F238E27FC236}">
                <a16:creationId xmlns:a16="http://schemas.microsoft.com/office/drawing/2014/main" id="{6F215D8F-AAA5-29BD-683C-5D7C6B229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782" y="1371501"/>
            <a:ext cx="3384213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413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0811" y="1556792"/>
            <a:ext cx="4133157" cy="4525963"/>
          </a:xfrm>
        </p:spPr>
        <p:txBody>
          <a:bodyPr>
            <a:normAutofit/>
          </a:bodyPr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Sydney Tech’s most prestigious achievement, acknowledging our most well rounded students across all aspects of school life.</a:t>
            </a:r>
          </a:p>
          <a:p>
            <a:pPr marL="109728" indent="0">
              <a:buNone/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AU" sz="54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Wykeham Award System 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2413761-022A-B659-C813-1906FCB4E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56792"/>
            <a:ext cx="4468372" cy="490422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1252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628800"/>
            <a:ext cx="5266928" cy="4162467"/>
          </a:xfrm>
        </p:spPr>
        <p:txBody>
          <a:bodyPr>
            <a:normAutofit fontScale="92500" lnSpcReduction="20000"/>
          </a:bodyPr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School Uniform – For new, visit  Lowes Menswear. For second hand, visit our second hand uniform shop located in Vera’s Cottage, on school grounds, every second Thursday.</a:t>
            </a:r>
          </a:p>
          <a:p>
            <a:pPr>
              <a:buNone/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Canteen – Open daily to our students, </a:t>
            </a:r>
            <a:r>
              <a:rPr lang="en-AU" dirty="0" err="1">
                <a:latin typeface="Calibri" panose="020F0502020204030204" pitchFamily="34" charset="0"/>
                <a:cs typeface="Calibri" panose="020F0502020204030204" pitchFamily="34" charset="0"/>
              </a:rPr>
              <a:t>eftpos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 facility is available.</a:t>
            </a:r>
          </a:p>
          <a:p>
            <a:pPr>
              <a:buNone/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Transport - Visit Transport NSW to work out the best route for your son to arrive to and from school safely.</a:t>
            </a:r>
          </a:p>
          <a:p>
            <a:pPr marL="109728" indent="0"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9739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AU" sz="54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Other Important Matters</a:t>
            </a:r>
          </a:p>
        </p:txBody>
      </p:sp>
      <p:pic>
        <p:nvPicPr>
          <p:cNvPr id="6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2B2F4D5-CE60-7954-AB01-2CA86DB311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149" y="1475208"/>
            <a:ext cx="2109349" cy="3019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 descr="Transport for NSW - Wikipedia">
            <a:extLst>
              <a:ext uri="{FF2B5EF4-FFF2-40B4-BE49-F238E27FC236}">
                <a16:creationId xmlns:a16="http://schemas.microsoft.com/office/drawing/2014/main" id="{54ACECF6-CF1C-4351-E59D-78B65F29E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0" y="4797152"/>
            <a:ext cx="2121307" cy="811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5565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AU" sz="54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Where to for answers?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B8A60A6E-A367-E4EF-6801-11B1B083B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7"/>
            <a:ext cx="7488832" cy="4896544"/>
          </a:xfrm>
        </p:spPr>
      </p:pic>
    </p:spTree>
    <p:extLst>
      <p:ext uri="{BB962C8B-B14F-4D97-AF65-F5344CB8AC3E}">
        <p14:creationId xmlns:p14="http://schemas.microsoft.com/office/powerpoint/2010/main" val="375515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Questions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481138"/>
            <a:ext cx="6788943" cy="4525962"/>
          </a:xfrm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Wd_hoXy15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504" y="274638"/>
            <a:ext cx="8936124" cy="625070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620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5200"/>
            <a:ext cx="8229600" cy="3168352"/>
          </a:xfrm>
        </p:spPr>
        <p:txBody>
          <a:bodyPr>
            <a:normAutofit lnSpcReduction="10000"/>
          </a:bodyPr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All students have 36 timetabled lessons per fortnight.</a:t>
            </a:r>
          </a:p>
          <a:p>
            <a:pPr>
              <a:buNone/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Each lesson is approximately 73 minutes except for Wednesdays, which are shorter to allow for sport.</a:t>
            </a:r>
          </a:p>
          <a:p>
            <a:pPr marL="109728" indent="0">
              <a:buNone/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Assemblies are timetabled each </a:t>
            </a:r>
            <a:b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Friday</a:t>
            </a:r>
          </a:p>
          <a:p>
            <a:pPr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rtlCol="0" anchor="ctr">
            <a:noAutofit/>
          </a:bodyPr>
          <a:lstStyle/>
          <a:p>
            <a:pPr algn="ctr"/>
            <a:r>
              <a:rPr lang="en-AU" sz="66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Our School Day</a:t>
            </a:r>
            <a:r>
              <a:rPr lang="en-AU" sz="54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6" name="Picture 5" descr="A person with a backpack looking at a book&#10;&#10;Description automatically generated with low confidence">
            <a:extLst>
              <a:ext uri="{FF2B5EF4-FFF2-40B4-BE49-F238E27FC236}">
                <a16:creationId xmlns:a16="http://schemas.microsoft.com/office/drawing/2014/main" id="{1F7A857A-F553-EABB-54DC-6CAF99F85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05064"/>
            <a:ext cx="1780236" cy="25782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67846"/>
            <a:ext cx="8229600" cy="3874435"/>
          </a:xfrm>
        </p:spPr>
        <p:txBody>
          <a:bodyPr>
            <a:normAutofit/>
          </a:bodyPr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Start time every day is 8:45am.</a:t>
            </a:r>
          </a:p>
          <a:p>
            <a:pPr>
              <a:buNone/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Every day begins with READ/roll call.</a:t>
            </a:r>
          </a:p>
          <a:p>
            <a:pPr>
              <a:buNone/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Finish time for Monday, Tuesday and Thursday is 3:05pm.</a:t>
            </a:r>
          </a:p>
          <a:p>
            <a:pPr>
              <a:buNone/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Finish time for Wednesday and Friday is 2:25pm.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2352" y="330961"/>
            <a:ext cx="8579296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AU" sz="48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HOW IS THE SCHOOL DAY ORGANISED?</a:t>
            </a:r>
          </a:p>
        </p:txBody>
      </p:sp>
      <p:pic>
        <p:nvPicPr>
          <p:cNvPr id="5" name="Graphic 4" descr="Bells outline">
            <a:extLst>
              <a:ext uri="{FF2B5EF4-FFF2-40B4-BE49-F238E27FC236}">
                <a16:creationId xmlns:a16="http://schemas.microsoft.com/office/drawing/2014/main" id="{38A5CECB-A0DE-6D26-2588-98CCC8841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160280">
            <a:off x="5249038" y="1940595"/>
            <a:ext cx="719867" cy="719867"/>
          </a:xfrm>
          <a:prstGeom prst="rect">
            <a:avLst/>
          </a:prstGeom>
        </p:spPr>
      </p:pic>
      <p:pic>
        <p:nvPicPr>
          <p:cNvPr id="7" name="Graphic 6" descr="Open book outline">
            <a:extLst>
              <a:ext uri="{FF2B5EF4-FFF2-40B4-BE49-F238E27FC236}">
                <a16:creationId xmlns:a16="http://schemas.microsoft.com/office/drawing/2014/main" id="{DDF31792-A4CD-01BA-2A92-1DFDB9AC76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84169" y="3018245"/>
            <a:ext cx="547630" cy="547630"/>
          </a:xfrm>
          <a:prstGeom prst="rect">
            <a:avLst/>
          </a:prstGeom>
        </p:spPr>
      </p:pic>
      <p:pic>
        <p:nvPicPr>
          <p:cNvPr id="15" name="Graphic 14" descr="Bus outline">
            <a:extLst>
              <a:ext uri="{FF2B5EF4-FFF2-40B4-BE49-F238E27FC236}">
                <a16:creationId xmlns:a16="http://schemas.microsoft.com/office/drawing/2014/main" id="{8EBE9071-C737-2949-730B-8DA2091D1F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95736" y="4293096"/>
            <a:ext cx="576064" cy="576064"/>
          </a:xfrm>
          <a:prstGeom prst="rect">
            <a:avLst/>
          </a:prstGeom>
        </p:spPr>
      </p:pic>
      <p:pic>
        <p:nvPicPr>
          <p:cNvPr id="17" name="Graphic 16" descr="Bus outline">
            <a:extLst>
              <a:ext uri="{FF2B5EF4-FFF2-40B4-BE49-F238E27FC236}">
                <a16:creationId xmlns:a16="http://schemas.microsoft.com/office/drawing/2014/main" id="{A812D2DE-1D65-AA14-A48E-0DF1737ECA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40352" y="5229200"/>
            <a:ext cx="576064" cy="576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55575" y="921445"/>
            <a:ext cx="1166240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rma Regular" panose="02000000000000000000" pitchFamily="2" charset="0"/>
                <a:ea typeface="Times New Roman" panose="02020603050405020304" pitchFamily="18" charset="0"/>
                <a:cs typeface="Karma Regular" panose="02000000000000000000" pitchFamily="2" charset="0"/>
              </a:rPr>
              <a:t>   </a:t>
            </a:r>
            <a:endParaRPr kumimoji="0" lang="en-AU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7660BAD-7CB7-88BB-0152-575843F63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182572"/>
              </p:ext>
            </p:extLst>
          </p:nvPr>
        </p:nvGraphicFramePr>
        <p:xfrm>
          <a:off x="1115618" y="892000"/>
          <a:ext cx="7272807" cy="3672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9487">
                  <a:extLst>
                    <a:ext uri="{9D8B030D-6E8A-4147-A177-3AD203B41FA5}">
                      <a16:colId xmlns:a16="http://schemas.microsoft.com/office/drawing/2014/main" val="571384276"/>
                    </a:ext>
                  </a:extLst>
                </a:gridCol>
                <a:gridCol w="1605830">
                  <a:extLst>
                    <a:ext uri="{9D8B030D-6E8A-4147-A177-3AD203B41FA5}">
                      <a16:colId xmlns:a16="http://schemas.microsoft.com/office/drawing/2014/main" val="234859093"/>
                    </a:ext>
                  </a:extLst>
                </a:gridCol>
                <a:gridCol w="1605830">
                  <a:extLst>
                    <a:ext uri="{9D8B030D-6E8A-4147-A177-3AD203B41FA5}">
                      <a16:colId xmlns:a16="http://schemas.microsoft.com/office/drawing/2014/main" val="3823570214"/>
                    </a:ext>
                  </a:extLst>
                </a:gridCol>
                <a:gridCol w="1605830">
                  <a:extLst>
                    <a:ext uri="{9D8B030D-6E8A-4147-A177-3AD203B41FA5}">
                      <a16:colId xmlns:a16="http://schemas.microsoft.com/office/drawing/2014/main" val="2248388732"/>
                    </a:ext>
                  </a:extLst>
                </a:gridCol>
                <a:gridCol w="1605830">
                  <a:extLst>
                    <a:ext uri="{9D8B030D-6E8A-4147-A177-3AD203B41FA5}">
                      <a16:colId xmlns:a16="http://schemas.microsoft.com/office/drawing/2014/main" val="4155565126"/>
                    </a:ext>
                  </a:extLst>
                </a:gridCol>
              </a:tblGrid>
              <a:tr h="465954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AU" sz="10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 dirty="0">
                          <a:effectLst/>
                        </a:rPr>
                        <a:t>Monday, Tuesday, Thursday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 dirty="0">
                          <a:effectLst/>
                        </a:rPr>
                        <a:t>Wednesday</a:t>
                      </a:r>
                      <a:endParaRPr lang="en-AU" sz="1100" dirty="0"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 dirty="0">
                          <a:effectLst/>
                        </a:rPr>
                        <a:t>Sport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 dirty="0">
                          <a:effectLst/>
                        </a:rPr>
                        <a:t>Wednesday</a:t>
                      </a:r>
                      <a:endParaRPr lang="en-AU" sz="1100" dirty="0"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 dirty="0">
                          <a:effectLst/>
                        </a:rPr>
                        <a:t>No Sport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 dirty="0">
                          <a:effectLst/>
                        </a:rPr>
                        <a:t>Friday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877708"/>
                  </a:ext>
                </a:extLst>
              </a:tr>
              <a:tr h="342563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AU" sz="1000" dirty="0">
                          <a:effectLst/>
                        </a:rPr>
                        <a:t>READ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8:45-9:05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8:45-8:50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8:45-8:50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8:45-9:05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1254348"/>
                  </a:ext>
                </a:extLst>
              </a:tr>
              <a:tr h="342563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AU" sz="1000" dirty="0">
                          <a:effectLst/>
                        </a:rPr>
                        <a:t>Period 1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9:05-10:18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8:50-9:50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8:50-10:10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9:05-10:18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9289984"/>
                  </a:ext>
                </a:extLst>
              </a:tr>
              <a:tr h="342563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AU" sz="1000" dirty="0">
                          <a:effectLst/>
                        </a:rPr>
                        <a:t>Break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10:18-10:22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9:50-9:55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10:10-10:15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10:18-10:22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912843"/>
                  </a:ext>
                </a:extLst>
              </a:tr>
              <a:tr h="342563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AU" sz="1000" dirty="0">
                          <a:effectLst/>
                        </a:rPr>
                        <a:t>Period 2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10:22-11.35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9:55-10:55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10:15-11:35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10:22-10:55*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4745562"/>
                  </a:ext>
                </a:extLst>
              </a:tr>
              <a:tr h="342563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AU" sz="1000" dirty="0">
                          <a:effectLst/>
                        </a:rPr>
                        <a:t>Recess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11:35-11:55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10:55-11:15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11:35-11:55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10:55-11:15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2221767"/>
                  </a:ext>
                </a:extLst>
              </a:tr>
              <a:tr h="342563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AU" sz="1000" dirty="0">
                          <a:effectLst/>
                        </a:rPr>
                        <a:t>Period 3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11:55-1:10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11:15-12:15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11:55-1:10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11:15-12:30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4289481"/>
                  </a:ext>
                </a:extLst>
              </a:tr>
              <a:tr h="342563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Lunch 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1:10-1:30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12:15-12:35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1:10-1:30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12:30-12:50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2476202"/>
                  </a:ext>
                </a:extLst>
              </a:tr>
              <a:tr h="342563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Lunch 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1:30-1:50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12:35-12:50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1:30-1:50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12:50-1:10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938450"/>
                  </a:ext>
                </a:extLst>
              </a:tr>
              <a:tr h="465954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Period 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1:50-3:05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12:50-2:25</a:t>
                      </a:r>
                      <a:endParaRPr lang="en-AU" sz="1100"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Sport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1:50-2:25</a:t>
                      </a:r>
                      <a:endParaRPr lang="en-AU" sz="1100"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>
                          <a:effectLst/>
                        </a:rPr>
                        <a:t>In roll call rooms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 dirty="0">
                          <a:effectLst/>
                        </a:rPr>
                        <a:t>1:10-2:25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310714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9137293-548B-6F2F-AAE3-542A2AF8D4B5}"/>
              </a:ext>
            </a:extLst>
          </p:cNvPr>
          <p:cNvSpPr txBox="1"/>
          <p:nvPr/>
        </p:nvSpPr>
        <p:spPr>
          <a:xfrm>
            <a:off x="1115618" y="154851"/>
            <a:ext cx="727280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Sydney Technical High School Bell Times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6F7DA1F-8E01-B69D-F484-9EE001E34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08368"/>
              </p:ext>
            </p:extLst>
          </p:nvPr>
        </p:nvGraphicFramePr>
        <p:xfrm>
          <a:off x="2419027" y="4869160"/>
          <a:ext cx="5026025" cy="1224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6025">
                  <a:extLst>
                    <a:ext uri="{9D8B030D-6E8A-4147-A177-3AD203B41FA5}">
                      <a16:colId xmlns:a16="http://schemas.microsoft.com/office/drawing/2014/main" val="2914407279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 dirty="0">
                          <a:effectLst/>
                        </a:rPr>
                        <a:t>A warning bell will sound three minutes before READ, periods 3 and 4.</a:t>
                      </a:r>
                      <a:endParaRPr lang="en-AU" sz="1100" dirty="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000" dirty="0">
                          <a:effectLst/>
                        </a:rPr>
                        <a:t>Bell times may vary on Fridays depending on the duration of assemblies and presentations.</a:t>
                      </a:r>
                      <a:endParaRPr lang="en-AU" sz="1100" dirty="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000" dirty="0">
                          <a:effectLst/>
                        </a:rPr>
                        <a:t>*Friday period 2 is assembly, wellbeing activities or year meetings.</a:t>
                      </a:r>
                      <a:endParaRPr lang="en-AU" sz="1100" dirty="0"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AU" sz="1000" dirty="0">
                          <a:effectLst/>
                        </a:rPr>
                        <a:t>roll call is taken during the READ Period.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19089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:fade/>
      </p:transition>
    </mc:Choice>
    <mc:Fallback xmlns="">
      <p:transition spd="slow" advClick="0" advTm="2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426" y="1556792"/>
            <a:ext cx="8229600" cy="3168352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Year 7 students are grouped into classes according to their geographical location.</a:t>
            </a:r>
          </a:p>
          <a:p>
            <a:pPr>
              <a:buNone/>
            </a:pPr>
            <a:endParaRPr lang="en-A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Students are split into smaller classes for Visual Arts and Technology .</a:t>
            </a:r>
          </a:p>
          <a:p>
            <a:pPr>
              <a:buNone/>
            </a:pPr>
            <a:endParaRPr lang="en-A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Roll call classes are also their house groups.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37" y="154772"/>
            <a:ext cx="8229600" cy="101297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AU" sz="60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Class Organisation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4376450-A3AC-F856-A4ED-D663F1F0C7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62" y="4869160"/>
            <a:ext cx="808214" cy="1143001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970C70B-DED2-BC03-F88E-1AC0249CE2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373" y="4869159"/>
            <a:ext cx="808214" cy="1143001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C403C64-2553-C669-4A72-A0C159C279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11" y="4869159"/>
            <a:ext cx="808215" cy="1143003"/>
          </a:xfrm>
          <a:prstGeom prst="rect">
            <a:avLst/>
          </a:prstGeom>
        </p:spPr>
      </p:pic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D7F41702-725A-10DA-363D-D94C2F3AA3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11" y="4869157"/>
            <a:ext cx="808215" cy="114300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CC705582-536D-85A7-AA78-532771EE5E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152" y="4869157"/>
            <a:ext cx="808215" cy="1143003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314E999-2C4C-417B-F582-77CDDB3D4C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681" y="4869157"/>
            <a:ext cx="808215" cy="11430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:fade thruBlk="1"/>
      </p:transition>
    </mc:Choice>
    <mc:Fallback xmlns="">
      <p:transition spd="slow" advClick="0" advTm="1200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64" y="0"/>
            <a:ext cx="8939336" cy="1397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AU" sz="32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NSW Education Standards Authority - NESA </a:t>
            </a:r>
            <a:br>
              <a:rPr lang="en-AU" sz="32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32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Requirements for Stage 4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60032" y="6093296"/>
            <a:ext cx="3456384" cy="648072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AU" sz="2400" dirty="0">
                <a:solidFill>
                  <a:schemeClr val="accent6"/>
                </a:solidFill>
              </a:rPr>
              <a:t>Periods per cycle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5A6E354-98C6-047F-72D0-F18DCEDE5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73248"/>
              </p:ext>
            </p:extLst>
          </p:nvPr>
        </p:nvGraphicFramePr>
        <p:xfrm>
          <a:off x="1524000" y="1397000"/>
          <a:ext cx="6096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29071835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62043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6079929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AU" dirty="0"/>
                        <a:t>Stage 4 – Years 7 and 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826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1" dirty="0"/>
                        <a:t>Year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1" dirty="0"/>
                        <a:t>Year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35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865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Mathematics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439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467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533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Geography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684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PDHPE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623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Languages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343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Visual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665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Music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132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96908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777" y="1628800"/>
            <a:ext cx="7486352" cy="2952328"/>
          </a:xfrm>
        </p:spPr>
        <p:txBody>
          <a:bodyPr>
            <a:normAutofit lnSpcReduction="10000"/>
          </a:bodyPr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Not introduced in Year 7 or 8.</a:t>
            </a:r>
          </a:p>
          <a:p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Years 9 and 10 in English, Mathematics and Science.</a:t>
            </a:r>
          </a:p>
          <a:p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Years 11 and 12 in English </a:t>
            </a:r>
          </a:p>
          <a:p>
            <a:pPr marL="109728" indent="0">
              <a:buNone/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   and Mathematics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AU" sz="54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Streaming/Grading</a:t>
            </a:r>
          </a:p>
        </p:txBody>
      </p:sp>
      <p:pic>
        <p:nvPicPr>
          <p:cNvPr id="6" name="Picture 5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6F1A6DBF-CBBC-53F0-318D-9E8323B17B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12976"/>
            <a:ext cx="2736304" cy="3549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 thruBlk="1"/>
      </p:transition>
    </mc:Choice>
    <mc:Fallback xmlns="">
      <p:transition spd="slow" advClick="0" advTm="1000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Students with an exceptional ability in a particular subject may be identified to follow an acceleration program in that subject.</a:t>
            </a:r>
          </a:p>
          <a:p>
            <a:pPr>
              <a:buNone/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Various factors are taken into consideration including: talent, maturity, timetable constraints, </a:t>
            </a:r>
            <a:r>
              <a:rPr lang="en-AU">
                <a:latin typeface="Calibri" panose="020F0502020204030204" pitchFamily="34" charset="0"/>
                <a:cs typeface="Calibri" panose="020F0502020204030204" pitchFamily="34" charset="0"/>
              </a:rPr>
              <a:t>behaviour and Head 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Teacher recommendation.</a:t>
            </a:r>
          </a:p>
          <a:p>
            <a:pPr marL="109728" indent="0">
              <a:buNone/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Applications are made through </a:t>
            </a:r>
          </a:p>
          <a:p>
            <a:pPr marL="109728" indent="0">
              <a:buNone/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   the Deputy Principals.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7859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AU" sz="54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Acceleration</a:t>
            </a:r>
          </a:p>
        </p:txBody>
      </p:sp>
      <p:pic>
        <p:nvPicPr>
          <p:cNvPr id="5" name="Picture 4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EE276FCB-1262-9312-A928-978F9CB76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13" y="4681788"/>
            <a:ext cx="1296144" cy="181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F8F88C4B-1472-6F72-BC13-512D3567CC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681788"/>
            <a:ext cx="1296144" cy="181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1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URRICULUM AT STHS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HOW IS THE SCHOOL DAY ORGANISED?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HOW IS THE SCHOOL DAY ORGANISED?&amp;quot;&quot;/&gt;&lt;property id=&quot;20307&quot; value=&quot;262&quot;/&gt;&lt;/object&gt;&lt;object type=&quot;3&quot; unique_id=&quot;10007&quot;&gt;&lt;property id=&quot;20148&quot; value=&quot;5&quot;/&gt;&lt;property id=&quot;20300&quot; value=&quot;Slide 4&quot;/&gt;&lt;property id=&quot;20307&quot; value=&quot;258&quot;/&gt;&lt;/object&gt;&lt;object type=&quot;3&quot; unique_id=&quot;10008&quot;&gt;&lt;property id=&quot;20148&quot; value=&quot;5&quot;/&gt;&lt;property id=&quot;20300&quot; value=&quot;Slide 5 - &amp;quot;Class Organisation&amp;quot;&quot;/&gt;&lt;property id=&quot;20307&quot; value=&quot;259&quot;/&gt;&lt;/object&gt;&lt;object type=&quot;3&quot; unique_id=&quot;10009&quot;&gt;&lt;property id=&quot;20148&quot; value=&quot;5&quot;/&gt;&lt;property id=&quot;20300&quot; value=&quot;Slide 6 - &amp;quot;NSW Board of Studies Requirements for Stage 4&amp;quot;&quot;/&gt;&lt;property id=&quot;20307&quot; value=&quot;260&quot;/&gt;&lt;/object&gt;&lt;object type=&quot;3&quot; unique_id=&quot;10011&quot;&gt;&lt;property id=&quot;20148&quot; value=&quot;5&quot;/&gt;&lt;property id=&quot;20300&quot; value=&quot;Slide 7 - &amp;quot;Streaming/Grading&amp;quot;&quot;/&gt;&lt;property id=&quot;20307&quot; value=&quot;263&quot;/&gt;&lt;/object&gt;&lt;object type=&quot;3&quot; unique_id=&quot;10012&quot;&gt;&lt;property id=&quot;20148&quot; value=&quot;5&quot;/&gt;&lt;property id=&quot;20300&quot; value=&quot;Slide 8 - &amp;quot;Acceleration&amp;quot;&quot;/&gt;&lt;property id=&quot;20307&quot; value=&quot;264&quot;/&gt;&lt;/object&gt;&lt;object type=&quot;3&quot; unique_id=&quot;10013&quot;&gt;&lt;property id=&quot;20148&quot; value=&quot;5&quot;/&gt;&lt;property id=&quot;20300&quot; value=&quot;Slide 9 - &amp;quot;Non–Curricular Activities&amp;quot;&quot;/&gt;&lt;property id=&quot;20307&quot; value=&quot;267&quot;/&gt;&lt;/object&gt;&lt;object type=&quot;3&quot; unique_id=&quot;10014&quot;&gt;&lt;property id=&quot;20148&quot; value=&quot;5&quot;/&gt;&lt;property id=&quot;20300&quot; value=&quot;Slide 10 - &amp;quot;Non–Curricular Activities&amp;quot;&quot;/&gt;&lt;property id=&quot;20307&quot; value=&quot;265&quot;/&gt;&lt;/object&gt;&lt;object type=&quot;3&quot; unique_id=&quot;10015&quot;&gt;&lt;property id=&quot;20148&quot; value=&quot;5&quot;/&gt;&lt;property id=&quot;20300&quot; value=&quot;Slide 11 - &amp;quot;Non–Curricular Activities&amp;quot;&quot;/&gt;&lt;property id=&quot;20307&quot; value=&quot;266&quot;/&gt;&lt;/object&gt;&lt;object type=&quot;3&quot; unique_id=&quot;10016&quot;&gt;&lt;property id=&quot;20148&quot; value=&quot;5&quot;/&gt;&lt;property id=&quot;20300&quot; value=&quot;Slide 12 - &amp;quot;Non–Curricular Activities&amp;quot;&quot;/&gt;&lt;property id=&quot;20307&quot; value=&quot;268&quot;/&gt;&lt;/object&gt;&lt;object type=&quot;3&quot; unique_id=&quot;10017&quot;&gt;&lt;property id=&quot;20148&quot; value=&quot;5&quot;/&gt;&lt;property id=&quot;20300&quot; value=&quot;Slide 13 - &amp;quot;Other Important Matters&amp;quot;&quot;/&gt;&lt;property id=&quot;20307&quot; value=&quot;269&quot;/&gt;&lt;/object&gt;&lt;object type=&quot;3&quot; unique_id=&quot;10018&quot;&gt;&lt;property id=&quot;20148&quot; value=&quot;5&quot;/&gt;&lt;property id=&quot;20300&quot; value=&quot;Slide 14 - &amp;quot;Questions&amp;quot;&quot;/&gt;&lt;property id=&quot;20307&quot; value=&quot;270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1337</TotalTime>
  <Words>706</Words>
  <Application>Microsoft Office PowerPoint</Application>
  <PresentationFormat>On-screen Show (4:3)</PresentationFormat>
  <Paragraphs>206</Paragraphs>
  <Slides>19</Slides>
  <Notes>14</Notes>
  <HiddenSlides>2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Aharoni</vt:lpstr>
      <vt:lpstr>Arial</vt:lpstr>
      <vt:lpstr>Audiowide</vt:lpstr>
      <vt:lpstr>Bernard MT Condensed</vt:lpstr>
      <vt:lpstr>Calibri</vt:lpstr>
      <vt:lpstr>Dancing Script</vt:lpstr>
      <vt:lpstr>Jumble</vt:lpstr>
      <vt:lpstr>Karma Regular</vt:lpstr>
      <vt:lpstr>Lucida Sans Unicode</vt:lpstr>
      <vt:lpstr>Snap ITC</vt:lpstr>
      <vt:lpstr>Stencil</vt:lpstr>
      <vt:lpstr>Verdana</vt:lpstr>
      <vt:lpstr>Wide Latin</vt:lpstr>
      <vt:lpstr>Wingdings 2</vt:lpstr>
      <vt:lpstr>Wingdings 3</vt:lpstr>
      <vt:lpstr>Concourse</vt:lpstr>
      <vt:lpstr>CURRICULUM @ STHS</vt:lpstr>
      <vt:lpstr>PowerPoint Presentation</vt:lpstr>
      <vt:lpstr>Our School Day!</vt:lpstr>
      <vt:lpstr>HOW IS THE SCHOOL DAY ORGANISED?</vt:lpstr>
      <vt:lpstr>PowerPoint Presentation</vt:lpstr>
      <vt:lpstr>Class Organisation</vt:lpstr>
      <vt:lpstr>NSW Education Standards Authority - NESA  Requirements for Stage 4</vt:lpstr>
      <vt:lpstr>Streaming/Grading</vt:lpstr>
      <vt:lpstr>Acceleration</vt:lpstr>
      <vt:lpstr>Beyond the Curriculum</vt:lpstr>
      <vt:lpstr>Beyond the Curriculum</vt:lpstr>
      <vt:lpstr>Beyond the Curriculum</vt:lpstr>
      <vt:lpstr>Beyond the Curriculum</vt:lpstr>
      <vt:lpstr>Beyond the Curriculum</vt:lpstr>
      <vt:lpstr>Academic Awards</vt:lpstr>
      <vt:lpstr>The Wykeham Award System </vt:lpstr>
      <vt:lpstr>Other Important Matters</vt:lpstr>
      <vt:lpstr>Where to for answers?</vt:lpstr>
      <vt:lpstr>Questions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CURICULLUM AT STHS</dc:title>
  <dc:creator>Diane</dc:creator>
  <cp:lastModifiedBy>Belinda Pekert</cp:lastModifiedBy>
  <cp:revision>88</cp:revision>
  <cp:lastPrinted>2023-02-21T00:09:07Z</cp:lastPrinted>
  <dcterms:created xsi:type="dcterms:W3CDTF">2012-02-18T23:48:53Z</dcterms:created>
  <dcterms:modified xsi:type="dcterms:W3CDTF">2023-03-21T03:20:40Z</dcterms:modified>
  <cp:contentStatus/>
</cp:coreProperties>
</file>